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8"/>
  </p:handoutMasterIdLst>
  <p:sldIdLst>
    <p:sldId id="256" r:id="rId2"/>
    <p:sldId id="265" r:id="rId3"/>
    <p:sldId id="264" r:id="rId4"/>
    <p:sldId id="263" r:id="rId5"/>
    <p:sldId id="267" r:id="rId6"/>
    <p:sldId id="266" r:id="rId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8" d="100"/>
          <a:sy n="58" d="100"/>
        </p:scale>
        <p:origin x="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135" cy="497838"/>
          </a:xfrm>
          <a:prstGeom prst="rect">
            <a:avLst/>
          </a:prstGeom>
        </p:spPr>
        <p:txBody>
          <a:bodyPr vert="horz" lIns="91321" tIns="45661" rIns="91321" bIns="45661" rtlCol="0"/>
          <a:lstStyle>
            <a:lvl1pPr algn="l">
              <a:defRPr sz="1200"/>
            </a:lvl1pPr>
          </a:lstStyle>
          <a:p>
            <a:endParaRPr lang="en-AU"/>
          </a:p>
        </p:txBody>
      </p:sp>
      <p:sp>
        <p:nvSpPr>
          <p:cNvPr id="3" name="Date Placeholder 2"/>
          <p:cNvSpPr>
            <a:spLocks noGrp="1"/>
          </p:cNvSpPr>
          <p:nvPr>
            <p:ph type="dt" sz="quarter" idx="1"/>
          </p:nvPr>
        </p:nvSpPr>
        <p:spPr>
          <a:xfrm>
            <a:off x="3849955" y="1"/>
            <a:ext cx="2946135" cy="497838"/>
          </a:xfrm>
          <a:prstGeom prst="rect">
            <a:avLst/>
          </a:prstGeom>
        </p:spPr>
        <p:txBody>
          <a:bodyPr vert="horz" lIns="91321" tIns="45661" rIns="91321" bIns="45661" rtlCol="0"/>
          <a:lstStyle>
            <a:lvl1pPr algn="r">
              <a:defRPr sz="1200"/>
            </a:lvl1pPr>
          </a:lstStyle>
          <a:p>
            <a:fld id="{06AF36A3-36A6-4CC9-836B-9998ABE92C8F}" type="datetimeFigureOut">
              <a:rPr lang="en-AU" smtClean="0"/>
              <a:t>11/06/2019</a:t>
            </a:fld>
            <a:endParaRPr lang="en-AU"/>
          </a:p>
        </p:txBody>
      </p:sp>
      <p:sp>
        <p:nvSpPr>
          <p:cNvPr id="4" name="Footer Placeholder 3"/>
          <p:cNvSpPr>
            <a:spLocks noGrp="1"/>
          </p:cNvSpPr>
          <p:nvPr>
            <p:ph type="ftr" sz="quarter" idx="2"/>
          </p:nvPr>
        </p:nvSpPr>
        <p:spPr>
          <a:xfrm>
            <a:off x="0" y="9428800"/>
            <a:ext cx="2946135" cy="497838"/>
          </a:xfrm>
          <a:prstGeom prst="rect">
            <a:avLst/>
          </a:prstGeom>
        </p:spPr>
        <p:txBody>
          <a:bodyPr vert="horz" lIns="91321" tIns="45661" rIns="91321" bIns="45661" rtlCol="0" anchor="b"/>
          <a:lstStyle>
            <a:lvl1pPr algn="l">
              <a:defRPr sz="1200"/>
            </a:lvl1pPr>
          </a:lstStyle>
          <a:p>
            <a:endParaRPr lang="en-AU"/>
          </a:p>
        </p:txBody>
      </p:sp>
      <p:sp>
        <p:nvSpPr>
          <p:cNvPr id="5" name="Slide Number Placeholder 4"/>
          <p:cNvSpPr>
            <a:spLocks noGrp="1"/>
          </p:cNvSpPr>
          <p:nvPr>
            <p:ph type="sldNum" sz="quarter" idx="3"/>
          </p:nvPr>
        </p:nvSpPr>
        <p:spPr>
          <a:xfrm>
            <a:off x="3849955" y="9428800"/>
            <a:ext cx="2946135" cy="497838"/>
          </a:xfrm>
          <a:prstGeom prst="rect">
            <a:avLst/>
          </a:prstGeom>
        </p:spPr>
        <p:txBody>
          <a:bodyPr vert="horz" lIns="91321" tIns="45661" rIns="91321" bIns="45661" rtlCol="0" anchor="b"/>
          <a:lstStyle>
            <a:lvl1pPr algn="r">
              <a:defRPr sz="1200"/>
            </a:lvl1pPr>
          </a:lstStyle>
          <a:p>
            <a:fld id="{9F1F6C57-36D2-4506-A631-16D774BDD164}" type="slidenum">
              <a:rPr lang="en-AU" smtClean="0"/>
              <a:t>‹#›</a:t>
            </a:fld>
            <a:endParaRPr lang="en-AU"/>
          </a:p>
        </p:txBody>
      </p:sp>
    </p:spTree>
    <p:extLst>
      <p:ext uri="{BB962C8B-B14F-4D97-AF65-F5344CB8AC3E}">
        <p14:creationId xmlns:p14="http://schemas.microsoft.com/office/powerpoint/2010/main" val="20414473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D4A34BAA-E181-4AAB-9A1B-C2A3C43F97C8}" type="datetimeFigureOut">
              <a:rPr lang="en-AU" smtClean="0"/>
              <a:t>11/06/2019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74FB4E1-4071-4A03-838E-3DA51D231711}" type="slidenum">
              <a:rPr lang="en-AU" smtClean="0"/>
              <a:t>‹#›</a:t>
            </a:fld>
            <a:endParaRPr lang="en-AU"/>
          </a:p>
        </p:txBody>
      </p:sp>
    </p:spTree>
    <p:extLst>
      <p:ext uri="{BB962C8B-B14F-4D97-AF65-F5344CB8AC3E}">
        <p14:creationId xmlns:p14="http://schemas.microsoft.com/office/powerpoint/2010/main" val="892207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4A34BAA-E181-4AAB-9A1B-C2A3C43F97C8}" type="datetimeFigureOut">
              <a:rPr lang="en-AU" smtClean="0"/>
              <a:t>11/06/2019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74FB4E1-4071-4A03-838E-3DA51D231711}" type="slidenum">
              <a:rPr lang="en-AU" smtClean="0"/>
              <a:t>‹#›</a:t>
            </a:fld>
            <a:endParaRPr lang="en-AU"/>
          </a:p>
        </p:txBody>
      </p:sp>
    </p:spTree>
    <p:extLst>
      <p:ext uri="{BB962C8B-B14F-4D97-AF65-F5344CB8AC3E}">
        <p14:creationId xmlns:p14="http://schemas.microsoft.com/office/powerpoint/2010/main" val="1334760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4A34BAA-E181-4AAB-9A1B-C2A3C43F97C8}" type="datetimeFigureOut">
              <a:rPr lang="en-AU" smtClean="0"/>
              <a:t>11/06/2019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74FB4E1-4071-4A03-838E-3DA51D231711}" type="slidenum">
              <a:rPr lang="en-AU" smtClean="0"/>
              <a:t>‹#›</a:t>
            </a:fld>
            <a:endParaRPr lang="en-AU"/>
          </a:p>
        </p:txBody>
      </p:sp>
    </p:spTree>
    <p:extLst>
      <p:ext uri="{BB962C8B-B14F-4D97-AF65-F5344CB8AC3E}">
        <p14:creationId xmlns:p14="http://schemas.microsoft.com/office/powerpoint/2010/main" val="61936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4A34BAA-E181-4AAB-9A1B-C2A3C43F97C8}" type="datetimeFigureOut">
              <a:rPr lang="en-AU" smtClean="0"/>
              <a:t>11/06/2019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74FB4E1-4071-4A03-838E-3DA51D231711}" type="slidenum">
              <a:rPr lang="en-AU" smtClean="0"/>
              <a:t>‹#›</a:t>
            </a:fld>
            <a:endParaRPr lang="en-AU"/>
          </a:p>
        </p:txBody>
      </p:sp>
    </p:spTree>
    <p:extLst>
      <p:ext uri="{BB962C8B-B14F-4D97-AF65-F5344CB8AC3E}">
        <p14:creationId xmlns:p14="http://schemas.microsoft.com/office/powerpoint/2010/main" val="2624024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A34BAA-E181-4AAB-9A1B-C2A3C43F97C8}" type="datetimeFigureOut">
              <a:rPr lang="en-AU" smtClean="0"/>
              <a:t>11/06/2019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74FB4E1-4071-4A03-838E-3DA51D231711}" type="slidenum">
              <a:rPr lang="en-AU" smtClean="0"/>
              <a:t>‹#›</a:t>
            </a:fld>
            <a:endParaRPr lang="en-AU"/>
          </a:p>
        </p:txBody>
      </p:sp>
    </p:spTree>
    <p:extLst>
      <p:ext uri="{BB962C8B-B14F-4D97-AF65-F5344CB8AC3E}">
        <p14:creationId xmlns:p14="http://schemas.microsoft.com/office/powerpoint/2010/main" val="3587811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4A34BAA-E181-4AAB-9A1B-C2A3C43F97C8}" type="datetimeFigureOut">
              <a:rPr lang="en-AU" smtClean="0"/>
              <a:t>11/06/2019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74FB4E1-4071-4A03-838E-3DA51D231711}" type="slidenum">
              <a:rPr lang="en-AU" smtClean="0"/>
              <a:t>‹#›</a:t>
            </a:fld>
            <a:endParaRPr lang="en-AU"/>
          </a:p>
        </p:txBody>
      </p:sp>
    </p:spTree>
    <p:extLst>
      <p:ext uri="{BB962C8B-B14F-4D97-AF65-F5344CB8AC3E}">
        <p14:creationId xmlns:p14="http://schemas.microsoft.com/office/powerpoint/2010/main" val="1233501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4A34BAA-E181-4AAB-9A1B-C2A3C43F97C8}" type="datetimeFigureOut">
              <a:rPr lang="en-AU" smtClean="0"/>
              <a:t>11/06/2019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74FB4E1-4071-4A03-838E-3DA51D231711}" type="slidenum">
              <a:rPr lang="en-AU" smtClean="0"/>
              <a:t>‹#›</a:t>
            </a:fld>
            <a:endParaRPr lang="en-AU"/>
          </a:p>
        </p:txBody>
      </p:sp>
    </p:spTree>
    <p:extLst>
      <p:ext uri="{BB962C8B-B14F-4D97-AF65-F5344CB8AC3E}">
        <p14:creationId xmlns:p14="http://schemas.microsoft.com/office/powerpoint/2010/main" val="4116913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D4A34BAA-E181-4AAB-9A1B-C2A3C43F97C8}" type="datetimeFigureOut">
              <a:rPr lang="en-AU" smtClean="0"/>
              <a:t>11/06/2019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74FB4E1-4071-4A03-838E-3DA51D231711}" type="slidenum">
              <a:rPr lang="en-AU" smtClean="0"/>
              <a:t>‹#›</a:t>
            </a:fld>
            <a:endParaRPr lang="en-AU"/>
          </a:p>
        </p:txBody>
      </p:sp>
    </p:spTree>
    <p:extLst>
      <p:ext uri="{BB962C8B-B14F-4D97-AF65-F5344CB8AC3E}">
        <p14:creationId xmlns:p14="http://schemas.microsoft.com/office/powerpoint/2010/main" val="209607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A34BAA-E181-4AAB-9A1B-C2A3C43F97C8}" type="datetimeFigureOut">
              <a:rPr lang="en-AU" smtClean="0"/>
              <a:t>11/06/2019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74FB4E1-4071-4A03-838E-3DA51D231711}" type="slidenum">
              <a:rPr lang="en-AU" smtClean="0"/>
              <a:t>‹#›</a:t>
            </a:fld>
            <a:endParaRPr lang="en-AU"/>
          </a:p>
        </p:txBody>
      </p:sp>
    </p:spTree>
    <p:extLst>
      <p:ext uri="{BB962C8B-B14F-4D97-AF65-F5344CB8AC3E}">
        <p14:creationId xmlns:p14="http://schemas.microsoft.com/office/powerpoint/2010/main" val="90871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A34BAA-E181-4AAB-9A1B-C2A3C43F97C8}" type="datetimeFigureOut">
              <a:rPr lang="en-AU" smtClean="0"/>
              <a:t>11/06/2019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74FB4E1-4071-4A03-838E-3DA51D231711}" type="slidenum">
              <a:rPr lang="en-AU" smtClean="0"/>
              <a:t>‹#›</a:t>
            </a:fld>
            <a:endParaRPr lang="en-AU"/>
          </a:p>
        </p:txBody>
      </p:sp>
    </p:spTree>
    <p:extLst>
      <p:ext uri="{BB962C8B-B14F-4D97-AF65-F5344CB8AC3E}">
        <p14:creationId xmlns:p14="http://schemas.microsoft.com/office/powerpoint/2010/main" val="3825400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A34BAA-E181-4AAB-9A1B-C2A3C43F97C8}" type="datetimeFigureOut">
              <a:rPr lang="en-AU" smtClean="0"/>
              <a:t>11/06/2019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74FB4E1-4071-4A03-838E-3DA51D231711}" type="slidenum">
              <a:rPr lang="en-AU" smtClean="0"/>
              <a:t>‹#›</a:t>
            </a:fld>
            <a:endParaRPr lang="en-AU"/>
          </a:p>
        </p:txBody>
      </p:sp>
    </p:spTree>
    <p:extLst>
      <p:ext uri="{BB962C8B-B14F-4D97-AF65-F5344CB8AC3E}">
        <p14:creationId xmlns:p14="http://schemas.microsoft.com/office/powerpoint/2010/main" val="2377907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34BAA-E181-4AAB-9A1B-C2A3C43F97C8}" type="datetimeFigureOut">
              <a:rPr lang="en-AU" smtClean="0"/>
              <a:t>11/06/2019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FB4E1-4071-4A03-838E-3DA51D231711}" type="slidenum">
              <a:rPr lang="en-AU" smtClean="0"/>
              <a:t>‹#›</a:t>
            </a:fld>
            <a:endParaRPr lang="en-AU"/>
          </a:p>
        </p:txBody>
      </p:sp>
    </p:spTree>
    <p:extLst>
      <p:ext uri="{BB962C8B-B14F-4D97-AF65-F5344CB8AC3E}">
        <p14:creationId xmlns:p14="http://schemas.microsoft.com/office/powerpoint/2010/main" val="1031758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1782" y="0"/>
            <a:ext cx="9144000" cy="2387600"/>
          </a:xfrm>
        </p:spPr>
        <p:txBody>
          <a:bodyPr/>
          <a:lstStyle/>
          <a:p>
            <a:br>
              <a:rPr lang="en-AU" dirty="0"/>
            </a:br>
            <a:endParaRPr lang="en-AU" dirty="0"/>
          </a:p>
        </p:txBody>
      </p:sp>
      <p:sp>
        <p:nvSpPr>
          <p:cNvPr id="3" name="Subtitle 2"/>
          <p:cNvSpPr>
            <a:spLocks noGrp="1"/>
          </p:cNvSpPr>
          <p:nvPr>
            <p:ph type="subTitle" idx="1"/>
          </p:nvPr>
        </p:nvSpPr>
        <p:spPr>
          <a:xfrm>
            <a:off x="-1795897" y="347048"/>
            <a:ext cx="9144000" cy="1655762"/>
          </a:xfrm>
        </p:spPr>
        <p:txBody>
          <a:bodyPr>
            <a:normAutofit/>
          </a:bodyPr>
          <a:lstStyle/>
          <a:p>
            <a:r>
              <a:rPr lang="en-AU" sz="4400" dirty="0"/>
              <a:t>Hook, Line and Sinker</a:t>
            </a:r>
          </a:p>
        </p:txBody>
      </p:sp>
      <p:sp>
        <p:nvSpPr>
          <p:cNvPr id="5" name="Rectangle 4">
            <a:extLst>
              <a:ext uri="{FF2B5EF4-FFF2-40B4-BE49-F238E27FC236}">
                <a16:creationId xmlns:a16="http://schemas.microsoft.com/office/drawing/2014/main" id="{61673DE5-A3C4-4F5A-B15F-1DA517275341}"/>
              </a:ext>
            </a:extLst>
          </p:cNvPr>
          <p:cNvSpPr/>
          <p:nvPr/>
        </p:nvSpPr>
        <p:spPr>
          <a:xfrm>
            <a:off x="4599499" y="2349858"/>
            <a:ext cx="6096000" cy="2585323"/>
          </a:xfrm>
          <a:prstGeom prst="rect">
            <a:avLst/>
          </a:prstGeom>
        </p:spPr>
        <p:txBody>
          <a:bodyPr>
            <a:spAutoFit/>
          </a:bodyPr>
          <a:lstStyle/>
          <a:p>
            <a:r>
              <a:rPr lang="en-AU" dirty="0">
                <a:solidFill>
                  <a:srgbClr val="333333"/>
                </a:solidFill>
                <a:latin typeface="Lora"/>
              </a:rPr>
              <a:t>A fish hook is used for one simple purpose. To catch a fish! But, the fisherman knows that if he wants to catch a yummy fish, he needs to put a big, fat juicy worm on the end of it. Fish typically won’t bite for a dead leaf or a sea shell.</a:t>
            </a:r>
          </a:p>
          <a:p>
            <a:endParaRPr lang="en-AU" dirty="0">
              <a:solidFill>
                <a:srgbClr val="333333"/>
              </a:solidFill>
              <a:latin typeface="Lora"/>
            </a:endParaRPr>
          </a:p>
          <a:p>
            <a:r>
              <a:rPr lang="en-AU" dirty="0">
                <a:solidFill>
                  <a:srgbClr val="333333"/>
                </a:solidFill>
                <a:latin typeface="Lora"/>
              </a:rPr>
              <a:t>Authors do the same thing. They load their ‘hook’ up with a yummy worm. They make their writing interesting for the reader. They use MANY different strategies to do this, but one way is in how they write the first sentence of their text.</a:t>
            </a:r>
            <a:endParaRPr lang="en-AU" b="0" i="0" dirty="0">
              <a:solidFill>
                <a:srgbClr val="333333"/>
              </a:solidFill>
              <a:effectLst/>
              <a:latin typeface="Lora"/>
            </a:endParaRPr>
          </a:p>
        </p:txBody>
      </p:sp>
      <p:pic>
        <p:nvPicPr>
          <p:cNvPr id="2050" name="Picture 2" descr="https://sites.google.com/a/kearsarge.org/mrs-perkins/_/rsrc/1472849516888/home/reading-student-page/ani_fish.gif?height=137&amp;width=200">
            <a:extLst>
              <a:ext uri="{FF2B5EF4-FFF2-40B4-BE49-F238E27FC236}">
                <a16:creationId xmlns:a16="http://schemas.microsoft.com/office/drawing/2014/main" id="{34B0500F-90AC-456A-A494-B5BDCBCC0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788" y="2387599"/>
            <a:ext cx="3774194" cy="2585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198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418BB-B427-49FE-A78E-A9CDA7A45F42}"/>
              </a:ext>
            </a:extLst>
          </p:cNvPr>
          <p:cNvSpPr>
            <a:spLocks noGrp="1"/>
          </p:cNvSpPr>
          <p:nvPr>
            <p:ph type="title"/>
          </p:nvPr>
        </p:nvSpPr>
        <p:spPr/>
        <p:txBody>
          <a:bodyPr/>
          <a:lstStyle/>
          <a:p>
            <a:r>
              <a:rPr lang="en-AU" dirty="0"/>
              <a:t>KOALA Shortlists</a:t>
            </a:r>
          </a:p>
        </p:txBody>
      </p:sp>
      <p:pic>
        <p:nvPicPr>
          <p:cNvPr id="3074" name="Picture 2" descr="https://lh5.googleusercontent.com/Cw2I-ssU2Va0ex7gbUTJMM-zQGASAIkLjODTIs6sb3t56CK__vYixdljhNAelwXjDW2NZgUMKP3QeGY4WNVZO0MNCtlKFuDit7e66IWHhz8uCFYuT7U1ysrCKD89c2SMQS68aJRHQjs">
            <a:extLst>
              <a:ext uri="{FF2B5EF4-FFF2-40B4-BE49-F238E27FC236}">
                <a16:creationId xmlns:a16="http://schemas.microsoft.com/office/drawing/2014/main" id="{B8F16AEB-7EB8-47AD-A531-300012CA3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393" y="2149722"/>
            <a:ext cx="5033113" cy="35385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lh4.googleusercontent.com/k5W-KC83pkZ1nCEP6Xft3iA5RzGOnXAEXeSbbJQi7TEhi6Q1SFnrQHrmGktp3j18QQe_u3shEo8mwPON7JvtEYtbboSYLRP4I2bRBpGbp5gdpL3HHtl9-SdY3IcOlaj3b77tOrfZs04">
            <a:extLst>
              <a:ext uri="{FF2B5EF4-FFF2-40B4-BE49-F238E27FC236}">
                <a16:creationId xmlns:a16="http://schemas.microsoft.com/office/drawing/2014/main" id="{674A29DC-2A73-42F9-B91E-08EDDCA50A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6358" y="2149722"/>
            <a:ext cx="4912767" cy="3481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425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6CC6F-0A15-4EBD-91D5-DB447F610454}"/>
              </a:ext>
            </a:extLst>
          </p:cNvPr>
          <p:cNvSpPr>
            <a:spLocks noGrp="1"/>
          </p:cNvSpPr>
          <p:nvPr>
            <p:ph type="title"/>
          </p:nvPr>
        </p:nvSpPr>
        <p:spPr/>
        <p:txBody>
          <a:bodyPr/>
          <a:lstStyle/>
          <a:p>
            <a:r>
              <a:rPr lang="en-AU" dirty="0"/>
              <a:t>Lure the reader</a:t>
            </a:r>
          </a:p>
        </p:txBody>
      </p:sp>
      <p:pic>
        <p:nvPicPr>
          <p:cNvPr id="1026" name="Picture 2" descr="strong leads">
            <a:extLst>
              <a:ext uri="{FF2B5EF4-FFF2-40B4-BE49-F238E27FC236}">
                <a16:creationId xmlns:a16="http://schemas.microsoft.com/office/drawing/2014/main" id="{2A212503-5718-471A-99A7-696F0F032B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76392" y="1029636"/>
            <a:ext cx="3450021" cy="52647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Download ~ Characteristics of a Good Hook | This Reading Mama">
            <a:extLst>
              <a:ext uri="{FF2B5EF4-FFF2-40B4-BE49-F238E27FC236}">
                <a16:creationId xmlns:a16="http://schemas.microsoft.com/office/drawing/2014/main" id="{CA60ABF7-1B7B-4573-BD3C-A4C2120C4D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41" t="28199" r="4171" b="6379"/>
          <a:stretch/>
        </p:blipFill>
        <p:spPr bwMode="auto">
          <a:xfrm>
            <a:off x="1124356" y="1690688"/>
            <a:ext cx="4404509" cy="431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766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54829641"/>
              </p:ext>
            </p:extLst>
          </p:nvPr>
        </p:nvGraphicFramePr>
        <p:xfrm>
          <a:off x="197070" y="149772"/>
          <a:ext cx="11792606" cy="6661381"/>
        </p:xfrm>
        <a:graphic>
          <a:graphicData uri="http://schemas.openxmlformats.org/drawingml/2006/table">
            <a:tbl>
              <a:tblPr firstRow="1" bandRow="1">
                <a:tableStyleId>{5C22544A-7EE6-4342-B048-85BDC9FD1C3A}</a:tableStyleId>
              </a:tblPr>
              <a:tblGrid>
                <a:gridCol w="7811813">
                  <a:extLst>
                    <a:ext uri="{9D8B030D-6E8A-4147-A177-3AD203B41FA5}">
                      <a16:colId xmlns:a16="http://schemas.microsoft.com/office/drawing/2014/main" val="20001"/>
                    </a:ext>
                  </a:extLst>
                </a:gridCol>
                <a:gridCol w="3980793">
                  <a:extLst>
                    <a:ext uri="{9D8B030D-6E8A-4147-A177-3AD203B41FA5}">
                      <a16:colId xmlns:a16="http://schemas.microsoft.com/office/drawing/2014/main" val="20002"/>
                    </a:ext>
                  </a:extLst>
                </a:gridCol>
              </a:tblGrid>
              <a:tr h="693237">
                <a:tc>
                  <a:txBody>
                    <a:bodyPr/>
                    <a:lstStyle/>
                    <a:p>
                      <a:pPr algn="ctr"/>
                      <a:r>
                        <a:rPr lang="en-AU" sz="2800" dirty="0"/>
                        <a:t>First Lines</a:t>
                      </a:r>
                    </a:p>
                  </a:txBody>
                  <a:tcPr/>
                </a:tc>
                <a:tc>
                  <a:txBody>
                    <a:bodyPr/>
                    <a:lstStyle/>
                    <a:p>
                      <a:pPr algn="ctr"/>
                      <a:r>
                        <a:rPr lang="en-AU" dirty="0"/>
                        <a:t>Which strategy</a:t>
                      </a:r>
                    </a:p>
                    <a:p>
                      <a:pPr algn="ctr"/>
                      <a:r>
                        <a:rPr lang="en-AU" dirty="0"/>
                        <a:t>has the author used? </a:t>
                      </a:r>
                    </a:p>
                    <a:p>
                      <a:pPr algn="ctr"/>
                      <a:r>
                        <a:rPr lang="en-AU" dirty="0"/>
                        <a:t>It could be more than one.</a:t>
                      </a:r>
                    </a:p>
                  </a:txBody>
                  <a:tcPr/>
                </a:tc>
                <a:extLst>
                  <a:ext uri="{0D108BD9-81ED-4DB2-BD59-A6C34878D82A}">
                    <a16:rowId xmlns:a16="http://schemas.microsoft.com/office/drawing/2014/main" val="10000"/>
                  </a:ext>
                </a:extLst>
              </a:tr>
              <a:tr h="5611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a:t>The boy lets loose with a high kick.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400" dirty="0"/>
                    </a:p>
                  </a:txBody>
                  <a:tcPr/>
                </a:tc>
                <a:tc>
                  <a:txBody>
                    <a:bodyPr/>
                    <a:lstStyle/>
                    <a:p>
                      <a:endParaRPr lang="en-AU" dirty="0"/>
                    </a:p>
                  </a:txBody>
                  <a:tcPr/>
                </a:tc>
                <a:extLst>
                  <a:ext uri="{0D108BD9-81ED-4DB2-BD59-A6C34878D82A}">
                    <a16:rowId xmlns:a16="http://schemas.microsoft.com/office/drawing/2014/main" val="10001"/>
                  </a:ext>
                </a:extLst>
              </a:tr>
              <a:tr h="5611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a:t>Someone has pooped in the classroom.</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400" dirty="0"/>
                    </a:p>
                  </a:txBody>
                  <a:tcPr/>
                </a:tc>
                <a:tc>
                  <a:txBody>
                    <a:bodyPr/>
                    <a:lstStyle/>
                    <a:p>
                      <a:endParaRPr lang="en-AU" dirty="0"/>
                    </a:p>
                  </a:txBody>
                  <a:tcPr/>
                </a:tc>
                <a:extLst>
                  <a:ext uri="{0D108BD9-81ED-4DB2-BD59-A6C34878D82A}">
                    <a16:rowId xmlns:a16="http://schemas.microsoft.com/office/drawing/2014/main" val="10002"/>
                  </a:ext>
                </a:extLst>
              </a:tr>
              <a:tr h="5611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a:t>I’d never been on a plane before and I wasn’t exactly sure of the rules.</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400" baseline="0" dirty="0"/>
                    </a:p>
                  </a:txBody>
                  <a:tcPr/>
                </a:tc>
                <a:tc>
                  <a:txBody>
                    <a:bodyPr/>
                    <a:lstStyle/>
                    <a:p>
                      <a:endParaRPr lang="en-AU" dirty="0"/>
                    </a:p>
                  </a:txBody>
                  <a:tcPr/>
                </a:tc>
                <a:extLst>
                  <a:ext uri="{0D108BD9-81ED-4DB2-BD59-A6C34878D82A}">
                    <a16:rowId xmlns:a16="http://schemas.microsoft.com/office/drawing/2014/main" val="10003"/>
                  </a:ext>
                </a:extLst>
              </a:tr>
              <a:tr h="488966">
                <a:tc>
                  <a:txBody>
                    <a:bodyPr/>
                    <a:lstStyle/>
                    <a:p>
                      <a:r>
                        <a:rPr lang="en-AU" sz="1400" dirty="0"/>
                        <a:t>The world glowed with the fierce, dry heat of summer.</a:t>
                      </a:r>
                    </a:p>
                  </a:txBody>
                  <a:tcPr/>
                </a:tc>
                <a:tc>
                  <a:txBody>
                    <a:bodyPr/>
                    <a:lstStyle/>
                    <a:p>
                      <a:endParaRPr lang="en-AU" dirty="0"/>
                    </a:p>
                  </a:txBody>
                  <a:tcPr/>
                </a:tc>
                <a:extLst>
                  <a:ext uri="{0D108BD9-81ED-4DB2-BD59-A6C34878D82A}">
                    <a16:rowId xmlns:a16="http://schemas.microsoft.com/office/drawing/2014/main" val="10004"/>
                  </a:ext>
                </a:extLst>
              </a:tr>
              <a:tr h="561192">
                <a:tc>
                  <a:txBody>
                    <a:bodyPr/>
                    <a:lstStyle/>
                    <a:p>
                      <a:r>
                        <a:rPr lang="en-AU" sz="1400" dirty="0"/>
                        <a:t>The kitchen cat was dead, and Morrigan was to blame.</a:t>
                      </a:r>
                    </a:p>
                    <a:p>
                      <a:endParaRPr lang="en-AU" sz="1400" baseline="0" dirty="0"/>
                    </a:p>
                  </a:txBody>
                  <a:tcPr/>
                </a:tc>
                <a:tc>
                  <a:txBody>
                    <a:bodyPr/>
                    <a:lstStyle/>
                    <a:p>
                      <a:endParaRPr lang="en-AU" dirty="0"/>
                    </a:p>
                  </a:txBody>
                  <a:tcPr/>
                </a:tc>
                <a:extLst>
                  <a:ext uri="{0D108BD9-81ED-4DB2-BD59-A6C34878D82A}">
                    <a16:rowId xmlns:a16="http://schemas.microsoft.com/office/drawing/2014/main" val="10005"/>
                  </a:ext>
                </a:extLst>
              </a:tr>
              <a:tr h="511132">
                <a:tc>
                  <a:txBody>
                    <a:bodyPr/>
                    <a:lstStyle/>
                    <a:p>
                      <a:r>
                        <a:rPr lang="en-AU" sz="1400" dirty="0"/>
                        <a:t>Yep, you guessed it, Warren the One-legged Wonder Dog only has one leg.</a:t>
                      </a:r>
                    </a:p>
                  </a:txBody>
                  <a:tcPr/>
                </a:tc>
                <a:tc>
                  <a:txBody>
                    <a:bodyPr/>
                    <a:lstStyle/>
                    <a:p>
                      <a:endParaRPr lang="en-AU" dirty="0"/>
                    </a:p>
                  </a:txBody>
                  <a:tcPr/>
                </a:tc>
                <a:extLst>
                  <a:ext uri="{0D108BD9-81ED-4DB2-BD59-A6C34878D82A}">
                    <a16:rowId xmlns:a16="http://schemas.microsoft.com/office/drawing/2014/main" val="10006"/>
                  </a:ext>
                </a:extLst>
              </a:tr>
              <a:tr h="561192">
                <a:tc>
                  <a:txBody>
                    <a:bodyPr/>
                    <a:lstStyle/>
                    <a:p>
                      <a:r>
                        <a:rPr lang="en-AU" sz="1400" dirty="0"/>
                        <a:t>India Wimple could spell. Brilliantly. </a:t>
                      </a:r>
                    </a:p>
                    <a:p>
                      <a:endParaRPr lang="en-AU" sz="1400" dirty="0"/>
                    </a:p>
                  </a:txBody>
                  <a:tcPr/>
                </a:tc>
                <a:tc>
                  <a:txBody>
                    <a:bodyPr/>
                    <a:lstStyle/>
                    <a:p>
                      <a:endParaRPr lang="en-AU" dirty="0"/>
                    </a:p>
                  </a:txBody>
                  <a:tcPr/>
                </a:tc>
                <a:extLst>
                  <a:ext uri="{0D108BD9-81ED-4DB2-BD59-A6C34878D82A}">
                    <a16:rowId xmlns:a16="http://schemas.microsoft.com/office/drawing/2014/main" val="10007"/>
                  </a:ext>
                </a:extLst>
              </a:tr>
              <a:tr h="5704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a:t>Poppy was sprawled along a branch of the old mango tree, her back against the gnarled grey trunk, reading a book.</a:t>
                      </a:r>
                    </a:p>
                  </a:txBody>
                  <a:tcPr/>
                </a:tc>
                <a:tc>
                  <a:txBody>
                    <a:bodyPr/>
                    <a:lstStyle/>
                    <a:p>
                      <a:endParaRPr lang="en-AU" dirty="0"/>
                    </a:p>
                  </a:txBody>
                  <a:tcPr/>
                </a:tc>
                <a:extLst>
                  <a:ext uri="{0D108BD9-81ED-4DB2-BD59-A6C34878D82A}">
                    <a16:rowId xmlns:a16="http://schemas.microsoft.com/office/drawing/2014/main" val="10008"/>
                  </a:ext>
                </a:extLst>
              </a:tr>
              <a:tr h="5611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a:t>You watch the light blaze across the night sky, a whooshing sound in its wake.</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400" dirty="0"/>
                    </a:p>
                  </a:txBody>
                  <a:tcPr/>
                </a:tc>
                <a:tc>
                  <a:txBody>
                    <a:bodyPr/>
                    <a:lstStyle/>
                    <a:p>
                      <a:endParaRPr lang="en-AU" dirty="0"/>
                    </a:p>
                  </a:txBody>
                  <a:tcPr/>
                </a:tc>
                <a:extLst>
                  <a:ext uri="{0D108BD9-81ED-4DB2-BD59-A6C34878D82A}">
                    <a16:rowId xmlns:a16="http://schemas.microsoft.com/office/drawing/2014/main" val="10009"/>
                  </a:ext>
                </a:extLst>
              </a:tr>
              <a:tr h="809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b="0" i="0" kern="1200" dirty="0">
                          <a:solidFill>
                            <a:schemeClr val="dk1"/>
                          </a:solidFill>
                          <a:effectLst/>
                          <a:latin typeface="+mn-lt"/>
                          <a:ea typeface="+mn-ea"/>
                          <a:cs typeface="+mn-cs"/>
                        </a:rPr>
                        <a:t>"Good-bye, school shoes," said Tuesday McGillycuddy, dropping her battered black lace-ups into a bin full of lunch wraps and orange peel.</a:t>
                      </a:r>
                    </a:p>
                  </a:txBody>
                  <a:tcPr/>
                </a:tc>
                <a:tc>
                  <a:txBody>
                    <a:bodyPr/>
                    <a:lstStyle/>
                    <a:p>
                      <a:endParaRPr lang="en-AU" dirty="0"/>
                    </a:p>
                  </a:txBody>
                  <a:tcPr/>
                </a:tc>
                <a:extLst>
                  <a:ext uri="{0D108BD9-81ED-4DB2-BD59-A6C34878D82A}">
                    <a16:rowId xmlns:a16="http://schemas.microsoft.com/office/drawing/2014/main" val="1783814501"/>
                  </a:ext>
                </a:extLst>
              </a:tr>
            </a:tbl>
          </a:graphicData>
        </a:graphic>
      </p:graphicFrame>
    </p:spTree>
    <p:extLst>
      <p:ext uri="{BB962C8B-B14F-4D97-AF65-F5344CB8AC3E}">
        <p14:creationId xmlns:p14="http://schemas.microsoft.com/office/powerpoint/2010/main" val="3595399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16F3F-BC1E-4197-9A0A-8739FE7FE07D}"/>
              </a:ext>
            </a:extLst>
          </p:cNvPr>
          <p:cNvSpPr>
            <a:spLocks noGrp="1"/>
          </p:cNvSpPr>
          <p:nvPr>
            <p:ph type="title"/>
          </p:nvPr>
        </p:nvSpPr>
        <p:spPr/>
        <p:txBody>
          <a:bodyPr/>
          <a:lstStyle/>
          <a:p>
            <a:r>
              <a:rPr lang="en-AU" dirty="0"/>
              <a:t>Turn and Talk</a:t>
            </a:r>
          </a:p>
        </p:txBody>
      </p:sp>
      <p:sp>
        <p:nvSpPr>
          <p:cNvPr id="3" name="Content Placeholder 2">
            <a:extLst>
              <a:ext uri="{FF2B5EF4-FFF2-40B4-BE49-F238E27FC236}">
                <a16:creationId xmlns:a16="http://schemas.microsoft.com/office/drawing/2014/main" id="{7ED7B9C7-4AE2-47C3-954E-609EFAB162B0}"/>
              </a:ext>
            </a:extLst>
          </p:cNvPr>
          <p:cNvSpPr>
            <a:spLocks noGrp="1"/>
          </p:cNvSpPr>
          <p:nvPr>
            <p:ph idx="1"/>
          </p:nvPr>
        </p:nvSpPr>
        <p:spPr/>
        <p:txBody>
          <a:bodyPr/>
          <a:lstStyle/>
          <a:p>
            <a:pPr marL="0" indent="0">
              <a:buNone/>
            </a:pPr>
            <a:endParaRPr lang="en-AU" dirty="0"/>
          </a:p>
          <a:p>
            <a:r>
              <a:rPr lang="en-AU" dirty="0"/>
              <a:t>Which line has lured you to read that book?</a:t>
            </a:r>
          </a:p>
          <a:p>
            <a:endParaRPr lang="en-AU" dirty="0"/>
          </a:p>
          <a:p>
            <a:r>
              <a:rPr lang="en-AU" dirty="0"/>
              <a:t>Turn to a partner and explain your choice</a:t>
            </a:r>
          </a:p>
          <a:p>
            <a:endParaRPr lang="en-AU" dirty="0"/>
          </a:p>
          <a:p>
            <a:r>
              <a:rPr lang="en-AU" dirty="0"/>
              <a:t>Class voting</a:t>
            </a:r>
          </a:p>
        </p:txBody>
      </p:sp>
    </p:spTree>
    <p:extLst>
      <p:ext uri="{BB962C8B-B14F-4D97-AF65-F5344CB8AC3E}">
        <p14:creationId xmlns:p14="http://schemas.microsoft.com/office/powerpoint/2010/main" val="931718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169CA3-799E-4576-A983-4217391FF010}"/>
              </a:ext>
            </a:extLst>
          </p:cNvPr>
          <p:cNvPicPr>
            <a:picLocks noChangeAspect="1"/>
          </p:cNvPicPr>
          <p:nvPr/>
        </p:nvPicPr>
        <p:blipFill>
          <a:blip r:embed="rId2"/>
          <a:stretch>
            <a:fillRect/>
          </a:stretch>
        </p:blipFill>
        <p:spPr>
          <a:xfrm>
            <a:off x="914233" y="228089"/>
            <a:ext cx="1001111" cy="1537620"/>
          </a:xfrm>
          <a:prstGeom prst="rect">
            <a:avLst/>
          </a:prstGeom>
        </p:spPr>
      </p:pic>
      <p:sp>
        <p:nvSpPr>
          <p:cNvPr id="3" name="Rectangle 2">
            <a:extLst>
              <a:ext uri="{FF2B5EF4-FFF2-40B4-BE49-F238E27FC236}">
                <a16:creationId xmlns:a16="http://schemas.microsoft.com/office/drawing/2014/main" id="{17BFE8B8-E1B6-44A4-A124-D4C5B937A1C8}"/>
              </a:ext>
            </a:extLst>
          </p:cNvPr>
          <p:cNvSpPr/>
          <p:nvPr/>
        </p:nvSpPr>
        <p:spPr>
          <a:xfrm>
            <a:off x="86094" y="1911812"/>
            <a:ext cx="2753959" cy="307777"/>
          </a:xfrm>
          <a:prstGeom prst="rect">
            <a:avLst/>
          </a:prstGeom>
        </p:spPr>
        <p:txBody>
          <a:bodyPr wrap="none">
            <a:spAutoFit/>
          </a:bodyPr>
          <a:lstStyle/>
          <a:p>
            <a:pPr>
              <a:defRPr/>
            </a:pPr>
            <a:r>
              <a:rPr lang="en-AU" sz="1400" dirty="0"/>
              <a:t>The boy lets loose with a high kick. </a:t>
            </a:r>
          </a:p>
        </p:txBody>
      </p:sp>
      <p:pic>
        <p:nvPicPr>
          <p:cNvPr id="4098" name="Picture 2" descr="Image result for funny kid for president">
            <a:extLst>
              <a:ext uri="{FF2B5EF4-FFF2-40B4-BE49-F238E27FC236}">
                <a16:creationId xmlns:a16="http://schemas.microsoft.com/office/drawing/2014/main" id="{8B82DDF5-4019-4D2D-A3BF-9D29EA62C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838" y="1183648"/>
            <a:ext cx="1074089" cy="16708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8A2A547-D23E-4462-9E25-71CBC0DAEADC}"/>
              </a:ext>
            </a:extLst>
          </p:cNvPr>
          <p:cNvSpPr/>
          <p:nvPr/>
        </p:nvSpPr>
        <p:spPr>
          <a:xfrm>
            <a:off x="2538635" y="544707"/>
            <a:ext cx="3062377" cy="369332"/>
          </a:xfrm>
          <a:prstGeom prst="rect">
            <a:avLst/>
          </a:prstGeom>
        </p:spPr>
        <p:txBody>
          <a:bodyPr wrap="none">
            <a:spAutoFit/>
          </a:bodyPr>
          <a:lstStyle/>
          <a:p>
            <a:pPr>
              <a:defRPr/>
            </a:pPr>
            <a:r>
              <a:rPr lang="en-AU" sz="1400" dirty="0"/>
              <a:t>Someone has pooped in the classroom</a:t>
            </a:r>
            <a:r>
              <a:rPr lang="en-AU" dirty="0"/>
              <a:t>.</a:t>
            </a:r>
          </a:p>
        </p:txBody>
      </p:sp>
      <p:pic>
        <p:nvPicPr>
          <p:cNvPr id="4100" name="Picture 4" descr="Image result for help around the house">
            <a:extLst>
              <a:ext uri="{FF2B5EF4-FFF2-40B4-BE49-F238E27FC236}">
                <a16:creationId xmlns:a16="http://schemas.microsoft.com/office/drawing/2014/main" id="{39F479BC-0442-4EC4-9026-5F913B5966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343" y="2519727"/>
            <a:ext cx="1010001" cy="15512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042D4A2-9F78-4802-9AC7-D67C5ECAC313}"/>
              </a:ext>
            </a:extLst>
          </p:cNvPr>
          <p:cNvSpPr/>
          <p:nvPr/>
        </p:nvSpPr>
        <p:spPr>
          <a:xfrm>
            <a:off x="86094" y="4240886"/>
            <a:ext cx="2574579" cy="738664"/>
          </a:xfrm>
          <a:prstGeom prst="rect">
            <a:avLst/>
          </a:prstGeom>
        </p:spPr>
        <p:txBody>
          <a:bodyPr wrap="square">
            <a:spAutoFit/>
          </a:bodyPr>
          <a:lstStyle/>
          <a:p>
            <a:pPr algn="ctr">
              <a:defRPr/>
            </a:pPr>
            <a:r>
              <a:rPr lang="en-AU" sz="1400" dirty="0"/>
              <a:t>I’d never been on a plane before </a:t>
            </a:r>
          </a:p>
          <a:p>
            <a:pPr algn="ctr">
              <a:defRPr/>
            </a:pPr>
            <a:r>
              <a:rPr lang="en-AU" sz="1400" dirty="0"/>
              <a:t>and I wasn’t exactly sure of the rules.</a:t>
            </a:r>
          </a:p>
        </p:txBody>
      </p:sp>
      <p:pic>
        <p:nvPicPr>
          <p:cNvPr id="4102" name="Picture 6" descr="Image result for 52 mondays">
            <a:extLst>
              <a:ext uri="{FF2B5EF4-FFF2-40B4-BE49-F238E27FC236}">
                <a16:creationId xmlns:a16="http://schemas.microsoft.com/office/drawing/2014/main" id="{94D6AAD7-C444-4B49-99E1-0455FFBE4B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7720" y="808048"/>
            <a:ext cx="1203434" cy="18550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078B251-9C70-4258-96B4-FA920938D021}"/>
              </a:ext>
            </a:extLst>
          </p:cNvPr>
          <p:cNvSpPr/>
          <p:nvPr/>
        </p:nvSpPr>
        <p:spPr>
          <a:xfrm>
            <a:off x="7806229" y="160769"/>
            <a:ext cx="2675541" cy="523220"/>
          </a:xfrm>
          <a:prstGeom prst="rect">
            <a:avLst/>
          </a:prstGeom>
        </p:spPr>
        <p:txBody>
          <a:bodyPr wrap="none">
            <a:spAutoFit/>
          </a:bodyPr>
          <a:lstStyle/>
          <a:p>
            <a:pPr algn="ctr"/>
            <a:r>
              <a:rPr lang="en-AU" sz="1400" dirty="0"/>
              <a:t>The world glowed with the fierce, </a:t>
            </a:r>
          </a:p>
          <a:p>
            <a:pPr algn="ctr"/>
            <a:r>
              <a:rPr lang="en-AU" sz="1400" dirty="0"/>
              <a:t>dry heat of summer.</a:t>
            </a:r>
          </a:p>
        </p:txBody>
      </p:sp>
      <p:pic>
        <p:nvPicPr>
          <p:cNvPr id="4104" name="Picture 8" descr="Image result for nevermoor">
            <a:extLst>
              <a:ext uri="{FF2B5EF4-FFF2-40B4-BE49-F238E27FC236}">
                <a16:creationId xmlns:a16="http://schemas.microsoft.com/office/drawing/2014/main" id="{E406FD0F-07D2-4CF5-B433-1A40F3613EB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382" r="18114"/>
          <a:stretch/>
        </p:blipFill>
        <p:spPr bwMode="auto">
          <a:xfrm>
            <a:off x="10481770" y="1399292"/>
            <a:ext cx="1023370" cy="163732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C9076FC-3AC4-4E80-91A8-B1CD2FDD84E4}"/>
              </a:ext>
            </a:extLst>
          </p:cNvPr>
          <p:cNvSpPr/>
          <p:nvPr/>
        </p:nvSpPr>
        <p:spPr>
          <a:xfrm>
            <a:off x="9875521" y="3109096"/>
            <a:ext cx="2235868" cy="523220"/>
          </a:xfrm>
          <a:prstGeom prst="rect">
            <a:avLst/>
          </a:prstGeom>
        </p:spPr>
        <p:txBody>
          <a:bodyPr wrap="none">
            <a:spAutoFit/>
          </a:bodyPr>
          <a:lstStyle/>
          <a:p>
            <a:r>
              <a:rPr lang="en-AU" sz="1400" dirty="0"/>
              <a:t>The kitchen cat was dead, </a:t>
            </a:r>
          </a:p>
          <a:p>
            <a:r>
              <a:rPr lang="en-AU" sz="1400" dirty="0"/>
              <a:t>and Morrigan was to blame.</a:t>
            </a:r>
          </a:p>
        </p:txBody>
      </p:sp>
      <p:pic>
        <p:nvPicPr>
          <p:cNvPr id="4106" name="Picture 10" descr="Image result for so wrong 2">
            <a:extLst>
              <a:ext uri="{FF2B5EF4-FFF2-40B4-BE49-F238E27FC236}">
                <a16:creationId xmlns:a16="http://schemas.microsoft.com/office/drawing/2014/main" id="{691A5BEA-12BB-4FFB-BD7B-6452AA297C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1084" y="4440505"/>
            <a:ext cx="1130288" cy="172027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4CBE47E-1A1F-4548-BEAF-3AE58229214D}"/>
              </a:ext>
            </a:extLst>
          </p:cNvPr>
          <p:cNvSpPr/>
          <p:nvPr/>
        </p:nvSpPr>
        <p:spPr>
          <a:xfrm>
            <a:off x="7220442" y="3637078"/>
            <a:ext cx="2443341" cy="738664"/>
          </a:xfrm>
          <a:prstGeom prst="rect">
            <a:avLst/>
          </a:prstGeom>
        </p:spPr>
        <p:txBody>
          <a:bodyPr wrap="square">
            <a:spAutoFit/>
          </a:bodyPr>
          <a:lstStyle/>
          <a:p>
            <a:r>
              <a:rPr lang="en-AU" sz="1400" dirty="0"/>
              <a:t>Yep, you guessed it, Warren the One-legged Wonder Dog only has one leg.</a:t>
            </a:r>
          </a:p>
        </p:txBody>
      </p:sp>
      <p:pic>
        <p:nvPicPr>
          <p:cNvPr id="4108" name="Picture 12" descr="Image result for spelling bee abela">
            <a:extLst>
              <a:ext uri="{FF2B5EF4-FFF2-40B4-BE49-F238E27FC236}">
                <a16:creationId xmlns:a16="http://schemas.microsoft.com/office/drawing/2014/main" id="{17E567B3-057C-4514-8067-FF75874CD7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1315" y="618300"/>
            <a:ext cx="1074298" cy="165002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07D01D2-1F8E-42E6-8727-58C455E32D07}"/>
              </a:ext>
            </a:extLst>
          </p:cNvPr>
          <p:cNvSpPr/>
          <p:nvPr/>
        </p:nvSpPr>
        <p:spPr>
          <a:xfrm>
            <a:off x="5083093" y="2308760"/>
            <a:ext cx="2861745" cy="369332"/>
          </a:xfrm>
          <a:prstGeom prst="rect">
            <a:avLst/>
          </a:prstGeom>
        </p:spPr>
        <p:txBody>
          <a:bodyPr wrap="none">
            <a:spAutoFit/>
          </a:bodyPr>
          <a:lstStyle/>
          <a:p>
            <a:r>
              <a:rPr lang="en-AU" sz="1400" dirty="0"/>
              <a:t>India Wimple could spell. Brilliantly</a:t>
            </a:r>
            <a:r>
              <a:rPr lang="en-AU" dirty="0"/>
              <a:t>. </a:t>
            </a:r>
          </a:p>
        </p:txBody>
      </p:sp>
      <p:sp>
        <p:nvSpPr>
          <p:cNvPr id="11" name="Rectangle 10">
            <a:extLst>
              <a:ext uri="{FF2B5EF4-FFF2-40B4-BE49-F238E27FC236}">
                <a16:creationId xmlns:a16="http://schemas.microsoft.com/office/drawing/2014/main" id="{9CD95E7B-7242-4E0B-9995-B9DFB4227DF8}"/>
              </a:ext>
            </a:extLst>
          </p:cNvPr>
          <p:cNvSpPr/>
          <p:nvPr/>
        </p:nvSpPr>
        <p:spPr>
          <a:xfrm>
            <a:off x="2774108" y="3736352"/>
            <a:ext cx="2591433" cy="954107"/>
          </a:xfrm>
          <a:prstGeom prst="rect">
            <a:avLst/>
          </a:prstGeom>
        </p:spPr>
        <p:txBody>
          <a:bodyPr wrap="square">
            <a:spAutoFit/>
          </a:bodyPr>
          <a:lstStyle/>
          <a:p>
            <a:pPr>
              <a:defRPr/>
            </a:pPr>
            <a:r>
              <a:rPr lang="en-AU" sz="1400" dirty="0"/>
              <a:t>Poppy was sprawled along a branch of the old mango tree, her back against the gnarled grey trunk, reading a book.</a:t>
            </a:r>
          </a:p>
        </p:txBody>
      </p:sp>
      <p:pic>
        <p:nvPicPr>
          <p:cNvPr id="4110" name="Picture 14" descr="Image result for the forgotten pearl">
            <a:extLst>
              <a:ext uri="{FF2B5EF4-FFF2-40B4-BE49-F238E27FC236}">
                <a16:creationId xmlns:a16="http://schemas.microsoft.com/office/drawing/2014/main" id="{D9054DDE-0651-4975-A97B-99E47D4800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3780" y="4783453"/>
            <a:ext cx="1093643" cy="171683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48B0C1D8-6A2A-4D8E-A3EE-7CADBED49E45}"/>
              </a:ext>
            </a:extLst>
          </p:cNvPr>
          <p:cNvSpPr/>
          <p:nvPr/>
        </p:nvSpPr>
        <p:spPr>
          <a:xfrm>
            <a:off x="4964154" y="4991227"/>
            <a:ext cx="2591433" cy="1169551"/>
          </a:xfrm>
          <a:prstGeom prst="rect">
            <a:avLst/>
          </a:prstGeom>
        </p:spPr>
        <p:txBody>
          <a:bodyPr wrap="square">
            <a:spAutoFit/>
          </a:bodyPr>
          <a:lstStyle/>
          <a:p>
            <a:pPr algn="ctr">
              <a:defRPr/>
            </a:pPr>
            <a:r>
              <a:rPr lang="en-AU" sz="1400" dirty="0">
                <a:solidFill>
                  <a:schemeClr val="dk1"/>
                </a:solidFill>
              </a:rPr>
              <a:t>"Good-bye, school shoes," said Tuesday McGillycuddy, dropping her battered black lace-ups into a bin full of lunch wraps and orange peel.</a:t>
            </a:r>
          </a:p>
        </p:txBody>
      </p:sp>
      <p:pic>
        <p:nvPicPr>
          <p:cNvPr id="4112" name="Picture 16" descr="Image result for finding serendipity">
            <a:extLst>
              <a:ext uri="{FF2B5EF4-FFF2-40B4-BE49-F238E27FC236}">
                <a16:creationId xmlns:a16="http://schemas.microsoft.com/office/drawing/2014/main" id="{385589F9-1394-4C98-8E23-873FD03CDDA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4324" y="3119976"/>
            <a:ext cx="1120034" cy="1720273"/>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Image result for alien invaders ivanoff">
            <a:extLst>
              <a:ext uri="{FF2B5EF4-FFF2-40B4-BE49-F238E27FC236}">
                <a16:creationId xmlns:a16="http://schemas.microsoft.com/office/drawing/2014/main" id="{038ED323-E3B8-4D57-AAC6-6B97DDFE3A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55868" y="4240886"/>
            <a:ext cx="949272" cy="147664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FD173DC-3EC2-4A86-A345-E760302398C3}"/>
              </a:ext>
            </a:extLst>
          </p:cNvPr>
          <p:cNvSpPr/>
          <p:nvPr/>
        </p:nvSpPr>
        <p:spPr>
          <a:xfrm>
            <a:off x="9875521" y="5903893"/>
            <a:ext cx="2235868" cy="954107"/>
          </a:xfrm>
          <a:prstGeom prst="rect">
            <a:avLst/>
          </a:prstGeom>
        </p:spPr>
        <p:txBody>
          <a:bodyPr wrap="square">
            <a:spAutoFit/>
          </a:bodyPr>
          <a:lstStyle/>
          <a:p>
            <a:pPr algn="ctr"/>
            <a:r>
              <a:rPr lang="en-AU" sz="1400" dirty="0"/>
              <a:t>You watch the light blaze across the night sky, </a:t>
            </a:r>
          </a:p>
          <a:p>
            <a:pPr algn="ctr"/>
            <a:r>
              <a:rPr lang="en-AU" sz="1400" dirty="0"/>
              <a:t>a whooshing sound in its wake.</a:t>
            </a:r>
          </a:p>
        </p:txBody>
      </p:sp>
    </p:spTree>
    <p:extLst>
      <p:ext uri="{BB962C8B-B14F-4D97-AF65-F5344CB8AC3E}">
        <p14:creationId xmlns:p14="http://schemas.microsoft.com/office/powerpoint/2010/main" val="287636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0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0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10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10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1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11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1"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1282</TotalTime>
  <Words>451</Words>
  <Application>Microsoft Office PowerPoint</Application>
  <PresentationFormat>Widescreen</PresentationFormat>
  <Paragraphs>42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Lora</vt:lpstr>
      <vt:lpstr>Office Theme</vt:lpstr>
      <vt:lpstr> </vt:lpstr>
      <vt:lpstr>KOALA Shortlists</vt:lpstr>
      <vt:lpstr>Lure the reader</vt:lpstr>
      <vt:lpstr>PowerPoint Presentation</vt:lpstr>
      <vt:lpstr>Turn and Talk</vt:lpstr>
      <vt:lpstr>PowerPoint Presentation</vt:lpstr>
    </vt:vector>
  </TitlesOfParts>
  <Company>Cranbrook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KOALA Shortlist</dc:title>
  <dc:creator>Megan Light</dc:creator>
  <cp:lastModifiedBy>Megan Light</cp:lastModifiedBy>
  <cp:revision>40</cp:revision>
  <cp:lastPrinted>2019-06-11T04:09:26Z</cp:lastPrinted>
  <dcterms:created xsi:type="dcterms:W3CDTF">2015-04-29T03:43:03Z</dcterms:created>
  <dcterms:modified xsi:type="dcterms:W3CDTF">2019-06-11T06:28:10Z</dcterms:modified>
</cp:coreProperties>
</file>